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3"/>
  </p:handoutMasterIdLst>
  <p:sldIdLst>
    <p:sldId id="256" r:id="rId2"/>
    <p:sldId id="257" r:id="rId3"/>
    <p:sldId id="259" r:id="rId4"/>
    <p:sldId id="261" r:id="rId5"/>
    <p:sldId id="262" r:id="rId6"/>
    <p:sldId id="260" r:id="rId7"/>
    <p:sldId id="263" r:id="rId8"/>
    <p:sldId id="265" r:id="rId9"/>
    <p:sldId id="264" r:id="rId10"/>
    <p:sldId id="266" r:id="rId11"/>
    <p:sldId id="267" r:id="rId12"/>
    <p:sldId id="258" r:id="rId13"/>
    <p:sldId id="268" r:id="rId14"/>
    <p:sldId id="269" r:id="rId15"/>
    <p:sldId id="271" r:id="rId16"/>
    <p:sldId id="272" r:id="rId17"/>
    <p:sldId id="274" r:id="rId18"/>
    <p:sldId id="275" r:id="rId19"/>
    <p:sldId id="276" r:id="rId20"/>
    <p:sldId id="277" r:id="rId21"/>
    <p:sldId id="27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แทนหัวกระดาษ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h-TH"/>
          </a:p>
        </p:txBody>
      </p:sp>
      <p:sp>
        <p:nvSpPr>
          <p:cNvPr id="3" name="ตัวแทนวันที่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C7AF03-AEBD-4482-BB84-586A7DEF6472}" type="datetimeFigureOut">
              <a:rPr lang="th-TH" smtClean="0"/>
              <a:t>19/10/63</a:t>
            </a:fld>
            <a:endParaRPr lang="th-TH"/>
          </a:p>
        </p:txBody>
      </p:sp>
      <p:sp>
        <p:nvSpPr>
          <p:cNvPr id="4" name="ตัวแทนท้ายกระดา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h-TH"/>
          </a:p>
        </p:txBody>
      </p:sp>
      <p:sp>
        <p:nvSpPr>
          <p:cNvPr id="5" name="ตัวแทนหมายเลขสไลด์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2FA3CC1-1087-4D80-88ED-BD58FD7A2891}" type="slidenum">
              <a:rPr lang="th-TH" smtClean="0"/>
              <a:t>‹#›</a:t>
            </a:fld>
            <a:endParaRPr lang="th-TH"/>
          </a:p>
        </p:txBody>
      </p:sp>
    </p:spTree>
    <p:extLst>
      <p:ext uri="{BB962C8B-B14F-4D97-AF65-F5344CB8AC3E}">
        <p14:creationId xmlns:p14="http://schemas.microsoft.com/office/powerpoint/2010/main" val="21473487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10/19/2020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10/19/2020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MODULAR SYSTEM PROGRAM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09651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'credit</a:t>
            </a:r>
            <a:r>
              <a:rPr lang="en-US" dirty="0" smtClean="0"/>
              <a:t>'?</a:t>
            </a:r>
            <a:endParaRPr lang="en-US" dirty="0"/>
          </a:p>
        </p:txBody>
      </p:sp>
      <p:sp>
        <p:nvSpPr>
          <p:cNvPr id="3" name="Content Placeholder 2"/>
          <p:cNvSpPr>
            <a:spLocks noGrp="1"/>
          </p:cNvSpPr>
          <p:nvPr>
            <p:ph idx="1"/>
          </p:nvPr>
        </p:nvSpPr>
        <p:spPr/>
        <p:txBody>
          <a:bodyPr>
            <a:normAutofit/>
          </a:bodyPr>
          <a:lstStyle/>
          <a:p>
            <a:r>
              <a:rPr lang="en-US" sz="3200" dirty="0" smtClean="0"/>
              <a:t>Each </a:t>
            </a:r>
            <a:r>
              <a:rPr lang="en-US" sz="3200" dirty="0"/>
              <a:t>credit equates approximately to 10 hours of work (including all contact hours such as lectures or classes, as well as further reading and any assessments) for the average student</a:t>
            </a:r>
            <a:r>
              <a:rPr lang="en-US" sz="3200" dirty="0" smtClean="0"/>
              <a:t>.</a:t>
            </a:r>
            <a:endParaRPr lang="en-US" sz="3200" dirty="0"/>
          </a:p>
        </p:txBody>
      </p:sp>
    </p:spTree>
    <p:extLst>
      <p:ext uri="{BB962C8B-B14F-4D97-AF65-F5344CB8AC3E}">
        <p14:creationId xmlns:p14="http://schemas.microsoft.com/office/powerpoint/2010/main" val="3080150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many credits is my course worth?</a:t>
            </a:r>
          </a:p>
        </p:txBody>
      </p:sp>
      <p:sp>
        <p:nvSpPr>
          <p:cNvPr id="3" name="Content Placeholder 2"/>
          <p:cNvSpPr>
            <a:spLocks noGrp="1"/>
          </p:cNvSpPr>
          <p:nvPr>
            <p:ph idx="1"/>
          </p:nvPr>
        </p:nvSpPr>
        <p:spPr/>
        <p:txBody>
          <a:bodyPr>
            <a:normAutofit lnSpcReduction="10000"/>
          </a:bodyPr>
          <a:lstStyle/>
          <a:p>
            <a:r>
              <a:rPr lang="en-US" sz="3200" dirty="0"/>
              <a:t>E</a:t>
            </a:r>
            <a:r>
              <a:rPr lang="en-US" sz="3200" dirty="0" smtClean="0"/>
              <a:t>ach </a:t>
            </a:r>
            <a:r>
              <a:rPr lang="en-US" sz="3200" dirty="0"/>
              <a:t>Part of an </a:t>
            </a:r>
            <a:r>
              <a:rPr lang="en-US" sz="3200" i="1" dirty="0">
                <a:solidFill>
                  <a:srgbClr val="FF0000"/>
                </a:solidFill>
              </a:rPr>
              <a:t>undergraduate </a:t>
            </a:r>
            <a:r>
              <a:rPr lang="en-US" sz="3200" i="1" dirty="0" err="1">
                <a:solidFill>
                  <a:srgbClr val="FF0000"/>
                </a:solidFill>
              </a:rPr>
              <a:t>programme</a:t>
            </a:r>
            <a:r>
              <a:rPr lang="en-US" sz="3200" dirty="0">
                <a:solidFill>
                  <a:srgbClr val="FF0000"/>
                </a:solidFill>
              </a:rPr>
              <a:t> has a total of 120 credits</a:t>
            </a:r>
            <a:r>
              <a:rPr lang="en-US" sz="3200" dirty="0"/>
              <a:t> and each </a:t>
            </a:r>
            <a:r>
              <a:rPr lang="en-US" sz="3200" dirty="0" err="1"/>
              <a:t>programme</a:t>
            </a:r>
            <a:r>
              <a:rPr lang="en-US" sz="3200" dirty="0"/>
              <a:t> has </a:t>
            </a:r>
            <a:r>
              <a:rPr lang="en-US" sz="3200" dirty="0">
                <a:solidFill>
                  <a:srgbClr val="FF0000"/>
                </a:solidFill>
              </a:rPr>
              <a:t>360 credits in total for a three-year degree</a:t>
            </a:r>
            <a:r>
              <a:rPr lang="en-US" sz="3200" dirty="0"/>
              <a:t> or </a:t>
            </a:r>
            <a:r>
              <a:rPr lang="en-US" sz="3200" dirty="0">
                <a:solidFill>
                  <a:srgbClr val="FF0000"/>
                </a:solidFill>
              </a:rPr>
              <a:t>480 for a four-year degree.</a:t>
            </a:r>
            <a:r>
              <a:rPr lang="en-US" sz="3200" dirty="0"/>
              <a:t> </a:t>
            </a:r>
            <a:endParaRPr lang="en-US" sz="3200" dirty="0" smtClean="0"/>
          </a:p>
          <a:p>
            <a:r>
              <a:rPr lang="en-US" sz="3200" i="1" dirty="0" smtClean="0">
                <a:solidFill>
                  <a:srgbClr val="FF0000"/>
                </a:solidFill>
              </a:rPr>
              <a:t>Postgraduate </a:t>
            </a:r>
            <a:r>
              <a:rPr lang="en-US" sz="3200" i="1" dirty="0" err="1">
                <a:solidFill>
                  <a:srgbClr val="FF0000"/>
                </a:solidFill>
              </a:rPr>
              <a:t>programmes</a:t>
            </a:r>
            <a:r>
              <a:rPr lang="en-US" sz="3200" dirty="0"/>
              <a:t> normally have a total of 180 credits</a:t>
            </a:r>
            <a:r>
              <a:rPr lang="en-US" sz="3200" dirty="0" smtClean="0"/>
              <a:t>.</a:t>
            </a:r>
            <a:endParaRPr lang="en-US" sz="3200" dirty="0"/>
          </a:p>
        </p:txBody>
      </p:sp>
    </p:spTree>
    <p:extLst>
      <p:ext uri="{BB962C8B-B14F-4D97-AF65-F5344CB8AC3E}">
        <p14:creationId xmlns:p14="http://schemas.microsoft.com/office/powerpoint/2010/main" val="2404391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modules work in university?</a:t>
            </a:r>
            <a:endParaRPr lang="en-US" dirty="0"/>
          </a:p>
        </p:txBody>
      </p:sp>
      <p:sp>
        <p:nvSpPr>
          <p:cNvPr id="3" name="Content Placeholder 2"/>
          <p:cNvSpPr>
            <a:spLocks noGrp="1"/>
          </p:cNvSpPr>
          <p:nvPr>
            <p:ph idx="1"/>
          </p:nvPr>
        </p:nvSpPr>
        <p:spPr/>
        <p:txBody>
          <a:bodyPr>
            <a:normAutofit/>
          </a:bodyPr>
          <a:lstStyle/>
          <a:p>
            <a:r>
              <a:rPr lang="en-US" sz="2800" dirty="0"/>
              <a:t>Essentially, </a:t>
            </a:r>
            <a:r>
              <a:rPr lang="en-US" sz="2800" dirty="0">
                <a:solidFill>
                  <a:srgbClr val="FF0000"/>
                </a:solidFill>
              </a:rPr>
              <a:t>every year of a </a:t>
            </a:r>
            <a:r>
              <a:rPr lang="en-US" sz="2800" b="1" dirty="0">
                <a:solidFill>
                  <a:srgbClr val="FF0000"/>
                </a:solidFill>
              </a:rPr>
              <a:t>university</a:t>
            </a:r>
            <a:r>
              <a:rPr lang="en-US" sz="2800" dirty="0">
                <a:solidFill>
                  <a:srgbClr val="FF0000"/>
                </a:solidFill>
              </a:rPr>
              <a:t> degree course is split up into different </a:t>
            </a:r>
            <a:r>
              <a:rPr lang="en-US" sz="2800" b="1" dirty="0">
                <a:solidFill>
                  <a:srgbClr val="FF0000"/>
                </a:solidFill>
              </a:rPr>
              <a:t>modules</a:t>
            </a:r>
            <a:r>
              <a:rPr lang="en-US" sz="2800" dirty="0"/>
              <a:t>, which have different values and count towards your final grade for that year. So, for example: if your </a:t>
            </a:r>
            <a:r>
              <a:rPr lang="en-US" sz="2800" dirty="0">
                <a:solidFill>
                  <a:srgbClr val="FF0000"/>
                </a:solidFill>
              </a:rPr>
              <a:t>whole </a:t>
            </a:r>
            <a:r>
              <a:rPr lang="en-US" sz="2800" b="1" dirty="0">
                <a:solidFill>
                  <a:srgbClr val="FF0000"/>
                </a:solidFill>
              </a:rPr>
              <a:t>university</a:t>
            </a:r>
            <a:r>
              <a:rPr lang="en-US" sz="2800" dirty="0">
                <a:solidFill>
                  <a:srgbClr val="FF0000"/>
                </a:solidFill>
              </a:rPr>
              <a:t> year is made up of a total of 120 credits</a:t>
            </a:r>
            <a:r>
              <a:rPr lang="en-US" sz="2800" dirty="0"/>
              <a:t>, the value of your </a:t>
            </a:r>
            <a:r>
              <a:rPr lang="en-US" sz="2800" b="1" dirty="0"/>
              <a:t>modules</a:t>
            </a:r>
            <a:r>
              <a:rPr lang="en-US" sz="2800" dirty="0"/>
              <a:t> will have to add up to that amount.</a:t>
            </a:r>
          </a:p>
        </p:txBody>
      </p:sp>
    </p:spTree>
    <p:extLst>
      <p:ext uri="{BB962C8B-B14F-4D97-AF65-F5344CB8AC3E}">
        <p14:creationId xmlns:p14="http://schemas.microsoft.com/office/powerpoint/2010/main" val="2968779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it like to study a short course or module?</a:t>
            </a:r>
            <a:br>
              <a:rPr lang="en-US" b="1" dirty="0"/>
            </a:br>
            <a:endParaRPr lang="en-US" dirty="0"/>
          </a:p>
        </p:txBody>
      </p:sp>
      <p:sp>
        <p:nvSpPr>
          <p:cNvPr id="3" name="Content Placeholder 2"/>
          <p:cNvSpPr>
            <a:spLocks noGrp="1"/>
          </p:cNvSpPr>
          <p:nvPr>
            <p:ph idx="1"/>
          </p:nvPr>
        </p:nvSpPr>
        <p:spPr/>
        <p:txBody>
          <a:bodyPr>
            <a:normAutofit/>
          </a:bodyPr>
          <a:lstStyle/>
          <a:p>
            <a:r>
              <a:rPr lang="en-US" sz="3200" dirty="0"/>
              <a:t>A module is a unit of study that is typically taken over a period of 10 weeks. A module can be taken either as a stand-alone short course (for interest) or as part of a Certificate of Higher Education</a:t>
            </a:r>
            <a:r>
              <a:rPr lang="en-US" sz="3200" dirty="0" smtClean="0"/>
              <a:t>.</a:t>
            </a:r>
            <a:endParaRPr lang="en-US" sz="3200" dirty="0"/>
          </a:p>
        </p:txBody>
      </p:sp>
    </p:spTree>
    <p:extLst>
      <p:ext uri="{BB962C8B-B14F-4D97-AF65-F5344CB8AC3E}">
        <p14:creationId xmlns:p14="http://schemas.microsoft.com/office/powerpoint/2010/main" val="2311354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long is a module?</a:t>
            </a:r>
            <a:endParaRPr lang="en-US" dirty="0"/>
          </a:p>
        </p:txBody>
      </p:sp>
      <p:sp>
        <p:nvSpPr>
          <p:cNvPr id="3" name="Content Placeholder 2"/>
          <p:cNvSpPr>
            <a:spLocks noGrp="1"/>
          </p:cNvSpPr>
          <p:nvPr>
            <p:ph idx="1"/>
          </p:nvPr>
        </p:nvSpPr>
        <p:spPr/>
        <p:txBody>
          <a:bodyPr>
            <a:noAutofit/>
          </a:bodyPr>
          <a:lstStyle/>
          <a:p>
            <a:r>
              <a:rPr lang="en-US" sz="2400" dirty="0"/>
              <a:t>A </a:t>
            </a:r>
            <a:r>
              <a:rPr lang="en-US" sz="2400" b="1" dirty="0"/>
              <a:t>full module</a:t>
            </a:r>
            <a:r>
              <a:rPr lang="en-US" sz="2400" dirty="0"/>
              <a:t> usually lasts for two terms </a:t>
            </a:r>
            <a:r>
              <a:rPr lang="th-TH" sz="2400" dirty="0" smtClean="0"/>
              <a:t>(</a:t>
            </a:r>
            <a:r>
              <a:rPr lang="en-US" sz="2400" dirty="0" smtClean="0"/>
              <a:t>3 </a:t>
            </a:r>
            <a:r>
              <a:rPr lang="th-TH" sz="2400" dirty="0" smtClean="0"/>
              <a:t>เดือน)</a:t>
            </a:r>
            <a:r>
              <a:rPr lang="en-US" sz="2400" dirty="0" smtClean="0"/>
              <a:t>(view </a:t>
            </a:r>
            <a:r>
              <a:rPr lang="en-US" sz="2400" dirty="0"/>
              <a:t>term dates). Each term is usually 10 weeks long. You attend the module once a week, usually for two hours. The total amount of time you spend in class is 40 hours.</a:t>
            </a:r>
          </a:p>
          <a:p>
            <a:r>
              <a:rPr lang="en-US" sz="2400" dirty="0"/>
              <a:t>A </a:t>
            </a:r>
            <a:r>
              <a:rPr lang="en-US" sz="2400" b="1" dirty="0"/>
              <a:t>half module</a:t>
            </a:r>
            <a:r>
              <a:rPr lang="en-US" sz="2400" dirty="0"/>
              <a:t> lasts for one term</a:t>
            </a:r>
            <a:r>
              <a:rPr lang="en-US" sz="2400" dirty="0" smtClean="0"/>
              <a:t>.  </a:t>
            </a:r>
            <a:r>
              <a:rPr lang="en-US" sz="2400" dirty="0"/>
              <a:t>Again, you attend the module once a week, usually for two hours. The total amount of time you spend in class is 20 hours.</a:t>
            </a:r>
          </a:p>
          <a:p>
            <a:r>
              <a:rPr lang="en-US" sz="2400" dirty="0"/>
              <a:t>Some students choose to take more than one module a year. We would advise any student who intends to do this to discuss the workload involved with our subject staff</a:t>
            </a:r>
            <a:r>
              <a:rPr lang="en-US" sz="2400" dirty="0" smtClean="0"/>
              <a:t>.</a:t>
            </a:r>
            <a:endParaRPr lang="en-US" sz="2400" dirty="0"/>
          </a:p>
        </p:txBody>
      </p:sp>
    </p:spTree>
    <p:extLst>
      <p:ext uri="{BB962C8B-B14F-4D97-AF65-F5344CB8AC3E}">
        <p14:creationId xmlns:p14="http://schemas.microsoft.com/office/powerpoint/2010/main" val="2874517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MODULAR COURSE DESIGN</a:t>
            </a:r>
            <a:endParaRPr lang="en-US" dirty="0"/>
          </a:p>
        </p:txBody>
      </p:sp>
      <p:sp>
        <p:nvSpPr>
          <p:cNvPr id="3" name="Content Placeholder 2"/>
          <p:cNvSpPr>
            <a:spLocks noGrp="1"/>
          </p:cNvSpPr>
          <p:nvPr>
            <p:ph idx="1"/>
          </p:nvPr>
        </p:nvSpPr>
        <p:spPr/>
        <p:txBody>
          <a:bodyPr>
            <a:noAutofit/>
          </a:bodyPr>
          <a:lstStyle/>
          <a:p>
            <a:r>
              <a:rPr lang="en-US" sz="3200" b="1" dirty="0"/>
              <a:t>Identify key topic areas.</a:t>
            </a:r>
          </a:p>
          <a:p>
            <a:r>
              <a:rPr lang="en-US" sz="3200" dirty="0"/>
              <a:t>Each module should point to important categories of content or conceptual pieces in your course that help guide students to recognize the big ideas. Think about the topics that you really want to stand out as students scan the overall structure of your course</a:t>
            </a:r>
            <a:r>
              <a:rPr lang="en-US" sz="3200" dirty="0" smtClean="0"/>
              <a:t>.</a:t>
            </a:r>
            <a:endParaRPr lang="en-US" sz="3200" dirty="0"/>
          </a:p>
        </p:txBody>
      </p:sp>
    </p:spTree>
    <p:extLst>
      <p:ext uri="{BB962C8B-B14F-4D97-AF65-F5344CB8AC3E}">
        <p14:creationId xmlns:p14="http://schemas.microsoft.com/office/powerpoint/2010/main" val="82648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MODULAR COURSE DESIGN</a:t>
            </a:r>
          </a:p>
        </p:txBody>
      </p:sp>
      <p:sp>
        <p:nvSpPr>
          <p:cNvPr id="3" name="Content Placeholder 2"/>
          <p:cNvSpPr>
            <a:spLocks noGrp="1"/>
          </p:cNvSpPr>
          <p:nvPr>
            <p:ph idx="1"/>
          </p:nvPr>
        </p:nvSpPr>
        <p:spPr/>
        <p:txBody>
          <a:bodyPr>
            <a:normAutofit/>
          </a:bodyPr>
          <a:lstStyle/>
          <a:p>
            <a:r>
              <a:rPr lang="en-US" sz="3200" b="1" dirty="0"/>
              <a:t>Label your modules clearly and consistently.</a:t>
            </a:r>
          </a:p>
          <a:p>
            <a:r>
              <a:rPr lang="en-US" sz="3200" dirty="0"/>
              <a:t>Ideally, your module titles should be roughly the same length and adopt a parallel structure. </a:t>
            </a:r>
          </a:p>
        </p:txBody>
      </p:sp>
    </p:spTree>
    <p:extLst>
      <p:ext uri="{BB962C8B-B14F-4D97-AF65-F5344CB8AC3E}">
        <p14:creationId xmlns:p14="http://schemas.microsoft.com/office/powerpoint/2010/main" val="4063175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MODULAR COURSE DESIGN</a:t>
            </a:r>
          </a:p>
        </p:txBody>
      </p:sp>
      <p:sp>
        <p:nvSpPr>
          <p:cNvPr id="3" name="Content Placeholder 2"/>
          <p:cNvSpPr>
            <a:spLocks noGrp="1"/>
          </p:cNvSpPr>
          <p:nvPr>
            <p:ph idx="1"/>
          </p:nvPr>
        </p:nvSpPr>
        <p:spPr/>
        <p:txBody>
          <a:bodyPr>
            <a:normAutofit/>
          </a:bodyPr>
          <a:lstStyle/>
          <a:p>
            <a:r>
              <a:rPr lang="en-US" sz="3200" b="1" dirty="0"/>
              <a:t>Create modules of consistent structure.</a:t>
            </a:r>
          </a:p>
          <a:p>
            <a:pPr lvl="1"/>
            <a:r>
              <a:rPr lang="en-US" sz="2800" dirty="0"/>
              <a:t>the length of time, the amount of work, and the due dates of recurring materials. Students should have a clear idea of what’s expected of them on a week-to-week basis.</a:t>
            </a:r>
          </a:p>
        </p:txBody>
      </p:sp>
    </p:spTree>
    <p:extLst>
      <p:ext uri="{BB962C8B-B14F-4D97-AF65-F5344CB8AC3E}">
        <p14:creationId xmlns:p14="http://schemas.microsoft.com/office/powerpoint/2010/main" val="922037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MODULAR COURSE DESIGN</a:t>
            </a:r>
          </a:p>
        </p:txBody>
      </p:sp>
      <p:sp>
        <p:nvSpPr>
          <p:cNvPr id="3" name="Content Placeholder 2"/>
          <p:cNvSpPr>
            <a:spLocks noGrp="1"/>
          </p:cNvSpPr>
          <p:nvPr>
            <p:ph idx="1"/>
          </p:nvPr>
        </p:nvSpPr>
        <p:spPr/>
        <p:txBody>
          <a:bodyPr>
            <a:normAutofit/>
          </a:bodyPr>
          <a:lstStyle/>
          <a:p>
            <a:r>
              <a:rPr lang="en-US" sz="3200" b="1" dirty="0"/>
              <a:t>Time</a:t>
            </a:r>
            <a:r>
              <a:rPr lang="en-US" sz="3200" dirty="0"/>
              <a:t>: If you have a synchronous course, each module will likely last the same amount of time (often one week). It would be less than ideal for your students to have, for example, one module that takes them a day to complete and another that takes them three weeks.</a:t>
            </a:r>
          </a:p>
        </p:txBody>
      </p:sp>
    </p:spTree>
    <p:extLst>
      <p:ext uri="{BB962C8B-B14F-4D97-AF65-F5344CB8AC3E}">
        <p14:creationId xmlns:p14="http://schemas.microsoft.com/office/powerpoint/2010/main" val="2210860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MODULAR COURSE DESIGN</a:t>
            </a:r>
          </a:p>
        </p:txBody>
      </p:sp>
      <p:sp>
        <p:nvSpPr>
          <p:cNvPr id="3" name="Content Placeholder 2"/>
          <p:cNvSpPr>
            <a:spLocks noGrp="1"/>
          </p:cNvSpPr>
          <p:nvPr>
            <p:ph idx="1"/>
          </p:nvPr>
        </p:nvSpPr>
        <p:spPr/>
        <p:txBody>
          <a:bodyPr>
            <a:normAutofit/>
          </a:bodyPr>
          <a:lstStyle/>
          <a:p>
            <a:r>
              <a:rPr lang="en-US" sz="3200" b="1" dirty="0"/>
              <a:t>Workload</a:t>
            </a:r>
            <a:r>
              <a:rPr lang="en-US" sz="3200" dirty="0"/>
              <a:t>: The amount of work required from your students should be similar from module to module</a:t>
            </a:r>
            <a:r>
              <a:rPr lang="en-US" sz="3200" dirty="0" smtClean="0"/>
              <a:t>.</a:t>
            </a:r>
            <a:endParaRPr lang="th-TH" sz="3200" dirty="0" smtClean="0"/>
          </a:p>
          <a:p>
            <a:r>
              <a:rPr lang="en-US" sz="3200" dirty="0"/>
              <a:t>Although workload will obviously vary some, try your best to give a relatively consistent amount of work throughout the course.</a:t>
            </a:r>
          </a:p>
        </p:txBody>
      </p:sp>
    </p:spTree>
    <p:extLst>
      <p:ext uri="{BB962C8B-B14F-4D97-AF65-F5344CB8AC3E}">
        <p14:creationId xmlns:p14="http://schemas.microsoft.com/office/powerpoint/2010/main" val="251260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module?</a:t>
            </a:r>
            <a:endParaRPr lang="en-US" dirty="0"/>
          </a:p>
        </p:txBody>
      </p:sp>
      <p:sp>
        <p:nvSpPr>
          <p:cNvPr id="3" name="Content Placeholder 2"/>
          <p:cNvSpPr>
            <a:spLocks noGrp="1"/>
          </p:cNvSpPr>
          <p:nvPr>
            <p:ph idx="1"/>
          </p:nvPr>
        </p:nvSpPr>
        <p:spPr/>
        <p:txBody>
          <a:bodyPr/>
          <a:lstStyle/>
          <a:p>
            <a:r>
              <a:rPr lang="en-US" dirty="0"/>
              <a:t>A </a:t>
            </a:r>
            <a:r>
              <a:rPr lang="en-US" b="1" dirty="0"/>
              <a:t>module</a:t>
            </a:r>
            <a:r>
              <a:rPr lang="en-US" dirty="0"/>
              <a:t> is a separate unit of software or hardware. Typical characteristics of modular components include portability, which allows them to be used in a variety of systems, and interoperability, which allows them to function with the components of other systems. The term was first used in architecture.</a:t>
            </a:r>
          </a:p>
        </p:txBody>
      </p:sp>
    </p:spTree>
    <p:extLst>
      <p:ext uri="{BB962C8B-B14F-4D97-AF65-F5344CB8AC3E}">
        <p14:creationId xmlns:p14="http://schemas.microsoft.com/office/powerpoint/2010/main" val="3734520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MODULAR COURSE DESIGN</a:t>
            </a:r>
          </a:p>
        </p:txBody>
      </p:sp>
      <p:sp>
        <p:nvSpPr>
          <p:cNvPr id="3" name="Content Placeholder 2"/>
          <p:cNvSpPr>
            <a:spLocks noGrp="1"/>
          </p:cNvSpPr>
          <p:nvPr>
            <p:ph idx="1"/>
          </p:nvPr>
        </p:nvSpPr>
        <p:spPr/>
        <p:txBody>
          <a:bodyPr>
            <a:normAutofit fontScale="92500" lnSpcReduction="10000"/>
          </a:bodyPr>
          <a:lstStyle/>
          <a:p>
            <a:r>
              <a:rPr lang="en-US" sz="2800" b="1" dirty="0"/>
              <a:t>Components</a:t>
            </a:r>
            <a:r>
              <a:rPr lang="en-US" sz="2800" dirty="0"/>
              <a:t>: It also helps students to have a recurring structure of materials and due </a:t>
            </a:r>
            <a:r>
              <a:rPr lang="en-US" sz="2800" dirty="0" smtClean="0"/>
              <a:t>dates,</a:t>
            </a:r>
          </a:p>
          <a:p>
            <a:r>
              <a:rPr lang="en-US" sz="2800" dirty="0" err="1"/>
              <a:t>i</a:t>
            </a:r>
            <a:r>
              <a:rPr lang="en-US" sz="2800" dirty="0" err="1" smtClean="0"/>
              <a:t>e</a:t>
            </a:r>
            <a:r>
              <a:rPr lang="en-US" sz="2800" dirty="0" smtClean="0"/>
              <a:t>, students </a:t>
            </a:r>
            <a:r>
              <a:rPr lang="en-US" sz="2800" dirty="0"/>
              <a:t>typically complete readings by Monday, video lectures by Tuesday, discussion board posts by Thursday, and quizzes every Friday. Giving a predictive structure for assessments is particularly important for generating accountability and ensuring students complete the materials in a timely manner.</a:t>
            </a:r>
          </a:p>
        </p:txBody>
      </p:sp>
    </p:spTree>
    <p:extLst>
      <p:ext uri="{BB962C8B-B14F-4D97-AF65-F5344CB8AC3E}">
        <p14:creationId xmlns:p14="http://schemas.microsoft.com/office/powerpoint/2010/main" val="2601868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a:t>
            </a:r>
            <a:endParaRPr lang="en-US" dirty="0"/>
          </a:p>
        </p:txBody>
      </p:sp>
      <p:sp>
        <p:nvSpPr>
          <p:cNvPr id="3" name="Content Placeholder 2"/>
          <p:cNvSpPr>
            <a:spLocks noGrp="1"/>
          </p:cNvSpPr>
          <p:nvPr>
            <p:ph idx="1"/>
          </p:nvPr>
        </p:nvSpPr>
        <p:spPr/>
        <p:txBody>
          <a:bodyPr/>
          <a:lstStyle/>
          <a:p>
            <a:r>
              <a:rPr lang="en-US" dirty="0" smtClean="0"/>
              <a:t>THANKS</a:t>
            </a:r>
            <a:endParaRPr lang="en-US" dirty="0"/>
          </a:p>
        </p:txBody>
      </p:sp>
    </p:spTree>
    <p:extLst>
      <p:ext uri="{BB962C8B-B14F-4D97-AF65-F5344CB8AC3E}">
        <p14:creationId xmlns:p14="http://schemas.microsoft.com/office/powerpoint/2010/main" val="2877842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defined</a:t>
            </a:r>
            <a:endParaRPr lang="en-US" dirty="0"/>
          </a:p>
        </p:txBody>
      </p:sp>
      <p:sp>
        <p:nvSpPr>
          <p:cNvPr id="3" name="Content Placeholder 2"/>
          <p:cNvSpPr>
            <a:spLocks noGrp="1"/>
          </p:cNvSpPr>
          <p:nvPr>
            <p:ph idx="1"/>
          </p:nvPr>
        </p:nvSpPr>
        <p:spPr/>
        <p:txBody>
          <a:bodyPr>
            <a:noAutofit/>
          </a:bodyPr>
          <a:lstStyle/>
          <a:p>
            <a:r>
              <a:rPr lang="en-US" sz="2800" dirty="0"/>
              <a:t>A </a:t>
            </a:r>
            <a:r>
              <a:rPr lang="en-US" sz="2800" b="1" dirty="0"/>
              <a:t>module</a:t>
            </a:r>
            <a:r>
              <a:rPr lang="en-US" sz="2800" dirty="0"/>
              <a:t> can be defined as a </a:t>
            </a:r>
            <a:r>
              <a:rPr lang="en-US" sz="2800" b="1" dirty="0"/>
              <a:t>unit</a:t>
            </a:r>
            <a:r>
              <a:rPr lang="en-US" sz="2800" dirty="0"/>
              <a:t>, chapter, topic, or segment of instruction. It is a standard </a:t>
            </a:r>
            <a:r>
              <a:rPr lang="en-US" sz="2800" b="1" dirty="0"/>
              <a:t>unit</a:t>
            </a:r>
            <a:r>
              <a:rPr lang="en-US" sz="2800" dirty="0"/>
              <a:t> or instructional section of your course that is a “self-contained” chunk of instruction</a:t>
            </a:r>
            <a:r>
              <a:rPr lang="en-US" sz="2800" dirty="0" smtClean="0"/>
              <a:t>.</a:t>
            </a:r>
          </a:p>
          <a:p>
            <a:r>
              <a:rPr lang="en-US" sz="2800" dirty="0"/>
              <a:t>The term </a:t>
            </a:r>
            <a:r>
              <a:rPr lang="en-US" sz="2800" i="1" dirty="0"/>
              <a:t>module</a:t>
            </a:r>
            <a:r>
              <a:rPr lang="en-US" sz="2800" dirty="0"/>
              <a:t> means different things to different </a:t>
            </a:r>
            <a:r>
              <a:rPr lang="en-US" sz="2800" dirty="0" smtClean="0"/>
              <a:t>people, </a:t>
            </a:r>
            <a:r>
              <a:rPr lang="en-US" sz="2800" dirty="0">
                <a:solidFill>
                  <a:srgbClr val="FF0000"/>
                </a:solidFill>
              </a:rPr>
              <a:t>modules are </a:t>
            </a:r>
            <a:r>
              <a:rPr lang="en-US" sz="2800" dirty="0" smtClean="0"/>
              <a:t>(containers) </a:t>
            </a:r>
            <a:r>
              <a:rPr lang="en-US" sz="2800" dirty="0" smtClean="0">
                <a:solidFill>
                  <a:srgbClr val="FF0000"/>
                </a:solidFill>
              </a:rPr>
              <a:t>organizational </a:t>
            </a:r>
            <a:r>
              <a:rPr lang="en-US" sz="2800" dirty="0">
                <a:solidFill>
                  <a:srgbClr val="FF0000"/>
                </a:solidFill>
              </a:rPr>
              <a:t>units </a:t>
            </a:r>
            <a:r>
              <a:rPr lang="en-US" sz="2800" dirty="0"/>
              <a:t>or </a:t>
            </a:r>
            <a:r>
              <a:rPr lang="en-US" sz="2800" i="1" dirty="0">
                <a:solidFill>
                  <a:srgbClr val="FF0000"/>
                </a:solidFill>
              </a:rPr>
              <a:t>buckets of </a:t>
            </a:r>
            <a:r>
              <a:rPr lang="en-US" sz="2800" i="1" dirty="0" smtClean="0">
                <a:solidFill>
                  <a:srgbClr val="FF0000"/>
                </a:solidFill>
              </a:rPr>
              <a:t>content</a:t>
            </a:r>
            <a:r>
              <a:rPr lang="en-US" sz="2800" dirty="0"/>
              <a:t> </a:t>
            </a:r>
            <a:r>
              <a:rPr lang="en-US" sz="2800" dirty="0" smtClean="0">
                <a:solidFill>
                  <a:srgbClr val="FF0000"/>
                </a:solidFill>
              </a:rPr>
              <a:t>that use </a:t>
            </a:r>
            <a:r>
              <a:rPr lang="en-US" sz="2800" dirty="0">
                <a:solidFill>
                  <a:srgbClr val="FF0000"/>
                </a:solidFill>
              </a:rPr>
              <a:t>to organize the components of </a:t>
            </a:r>
            <a:r>
              <a:rPr lang="en-US" sz="2800" dirty="0" smtClean="0">
                <a:solidFill>
                  <a:srgbClr val="FF0000"/>
                </a:solidFill>
              </a:rPr>
              <a:t>course</a:t>
            </a:r>
            <a:r>
              <a:rPr lang="en-US" sz="2800" dirty="0"/>
              <a:t>. </a:t>
            </a:r>
          </a:p>
        </p:txBody>
      </p:sp>
    </p:spTree>
    <p:extLst>
      <p:ext uri="{BB962C8B-B14F-4D97-AF65-F5344CB8AC3E}">
        <p14:creationId xmlns:p14="http://schemas.microsoft.com/office/powerpoint/2010/main" val="1876241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a:t>
            </a:r>
            <a:r>
              <a:rPr lang="en-US" b="1" dirty="0"/>
              <a:t>module</a:t>
            </a:r>
            <a:r>
              <a:rPr lang="en-US" dirty="0"/>
              <a:t> can be defined as a </a:t>
            </a:r>
            <a:r>
              <a:rPr lang="en-US" b="1" dirty="0"/>
              <a:t>unit</a:t>
            </a:r>
            <a:r>
              <a:rPr lang="en-US" dirty="0"/>
              <a:t>, chapter, </a:t>
            </a:r>
            <a:r>
              <a:rPr lang="en-US" dirty="0" smtClean="0"/>
              <a:t> topic</a:t>
            </a:r>
            <a:r>
              <a:rPr lang="en-US" dirty="0"/>
              <a:t>, or segment of instruction.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8436" y="2276061"/>
            <a:ext cx="7275442" cy="2474843"/>
          </a:xfrm>
        </p:spPr>
      </p:pic>
    </p:spTree>
    <p:extLst>
      <p:ext uri="{BB962C8B-B14F-4D97-AF65-F5344CB8AC3E}">
        <p14:creationId xmlns:p14="http://schemas.microsoft.com/office/powerpoint/2010/main" val="36252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a module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4600" y="1649896"/>
            <a:ext cx="6301409" cy="4482547"/>
          </a:xfrm>
        </p:spPr>
      </p:pic>
    </p:spTree>
    <p:extLst>
      <p:ext uri="{BB962C8B-B14F-4D97-AF65-F5344CB8AC3E}">
        <p14:creationId xmlns:p14="http://schemas.microsoft.com/office/powerpoint/2010/main" val="4037427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module</a:t>
            </a:r>
            <a:endParaRPr lang="en-US" dirty="0"/>
          </a:p>
        </p:txBody>
      </p:sp>
      <p:sp>
        <p:nvSpPr>
          <p:cNvPr id="5" name="Content Placeholder 4"/>
          <p:cNvSpPr>
            <a:spLocks noGrp="1"/>
          </p:cNvSpPr>
          <p:nvPr>
            <p:ph idx="1"/>
          </p:nvPr>
        </p:nvSpPr>
        <p:spPr/>
        <p:txBody>
          <a:bodyPr>
            <a:noAutofit/>
          </a:bodyPr>
          <a:lstStyle/>
          <a:p>
            <a:pPr marL="0" indent="0">
              <a:buNone/>
            </a:pPr>
            <a:r>
              <a:rPr lang="en-US" sz="2400" dirty="0"/>
              <a:t>A</a:t>
            </a:r>
            <a:r>
              <a:rPr lang="en-US" sz="2400" dirty="0" smtClean="0"/>
              <a:t> </a:t>
            </a:r>
            <a:r>
              <a:rPr lang="en-US" sz="2400" dirty="0"/>
              <a:t>module includes:</a:t>
            </a:r>
          </a:p>
          <a:p>
            <a:pPr marL="0" indent="0">
              <a:buNone/>
            </a:pPr>
            <a:r>
              <a:rPr lang="en-US" sz="2400" dirty="0" smtClean="0"/>
              <a:t>1. an </a:t>
            </a:r>
            <a:r>
              <a:rPr lang="en-US" sz="2400" dirty="0"/>
              <a:t>introduction to the module’s objectives, its rationale or purpose, and context</a:t>
            </a:r>
          </a:p>
          <a:p>
            <a:pPr marL="0" indent="0">
              <a:buNone/>
            </a:pPr>
            <a:r>
              <a:rPr lang="en-US" sz="2400" dirty="0" smtClean="0"/>
              <a:t>2. activities </a:t>
            </a:r>
            <a:r>
              <a:rPr lang="en-US" sz="2400" dirty="0"/>
              <a:t>that provide ways for students to engage with each other in discussion and with the information and concepts</a:t>
            </a:r>
          </a:p>
          <a:p>
            <a:pPr marL="0" indent="0">
              <a:buNone/>
            </a:pPr>
            <a:r>
              <a:rPr lang="en-US" sz="2400" dirty="0" smtClean="0"/>
              <a:t>3. opportunities </a:t>
            </a:r>
            <a:r>
              <a:rPr lang="en-US" sz="2400" dirty="0"/>
              <a:t>to practice, apply, analyze or synthesize new information; may include worked or practice exercises, labs, or case studies</a:t>
            </a:r>
            <a:r>
              <a:rPr lang="en-US" sz="2400" dirty="0" smtClean="0"/>
              <a:t>.</a:t>
            </a:r>
            <a:endParaRPr lang="en-US" sz="2400" dirty="0"/>
          </a:p>
        </p:txBody>
      </p:sp>
    </p:spTree>
    <p:extLst>
      <p:ext uri="{BB962C8B-B14F-4D97-AF65-F5344CB8AC3E}">
        <p14:creationId xmlns:p14="http://schemas.microsoft.com/office/powerpoint/2010/main" val="3238616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a </a:t>
            </a:r>
            <a:r>
              <a:rPr lang="en-US" dirty="0" smtClean="0"/>
              <a:t>module </a:t>
            </a:r>
            <a:r>
              <a:rPr lang="en-US" dirty="0"/>
              <a:t>(</a:t>
            </a:r>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4.a </a:t>
            </a:r>
            <a:r>
              <a:rPr lang="en-US" sz="2400" dirty="0"/>
              <a:t>chance to reflect and articulate students’ acquired knowledge. Includes a formal or informal assessment of module’s objectives.</a:t>
            </a:r>
          </a:p>
          <a:p>
            <a:pPr marL="0" indent="0">
              <a:buNone/>
            </a:pPr>
            <a:r>
              <a:rPr lang="en-US" sz="2400" dirty="0" smtClean="0"/>
              <a:t>5.feedback </a:t>
            </a:r>
            <a:r>
              <a:rPr lang="en-US" sz="2400" dirty="0"/>
              <a:t>to students regarding their learning and accomplishment of module objectives.</a:t>
            </a:r>
          </a:p>
          <a:p>
            <a:pPr marL="0" indent="0">
              <a:buNone/>
            </a:pPr>
            <a:r>
              <a:rPr lang="en-US" sz="2400" dirty="0" smtClean="0"/>
              <a:t>6.and </a:t>
            </a:r>
            <a:r>
              <a:rPr lang="en-US" sz="2400" dirty="0"/>
              <a:t>possibly additional resources for students to extend their learning through enriching activities and </a:t>
            </a:r>
            <a:r>
              <a:rPr lang="en-US" sz="2400" dirty="0" smtClean="0"/>
              <a:t>evaluation</a:t>
            </a:r>
            <a:endParaRPr lang="en-US" sz="2400" dirty="0"/>
          </a:p>
        </p:txBody>
      </p:sp>
    </p:spTree>
    <p:extLst>
      <p:ext uri="{BB962C8B-B14F-4D97-AF65-F5344CB8AC3E}">
        <p14:creationId xmlns:p14="http://schemas.microsoft.com/office/powerpoint/2010/main" val="2626888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a module (cont.)</a:t>
            </a:r>
          </a:p>
        </p:txBody>
      </p:sp>
      <p:sp>
        <p:nvSpPr>
          <p:cNvPr id="3" name="Content Placeholder 2"/>
          <p:cNvSpPr>
            <a:spLocks noGrp="1"/>
          </p:cNvSpPr>
          <p:nvPr>
            <p:ph idx="1"/>
          </p:nvPr>
        </p:nvSpPr>
        <p:spPr/>
        <p:txBody>
          <a:bodyPr>
            <a:normAutofit/>
          </a:bodyPr>
          <a:lstStyle/>
          <a:p>
            <a:r>
              <a:rPr lang="en-US" sz="2800" dirty="0">
                <a:solidFill>
                  <a:srgbClr val="FF0000"/>
                </a:solidFill>
              </a:rPr>
              <a:t>One module could contain</a:t>
            </a:r>
            <a:r>
              <a:rPr lang="en-US" sz="2800" dirty="0"/>
              <a:t> a video lecture, readings, a discussion board assignment, and a live session, </a:t>
            </a:r>
            <a:r>
              <a:rPr lang="en-US" sz="2800" i="1" dirty="0" smtClean="0">
                <a:solidFill>
                  <a:srgbClr val="FF0000"/>
                </a:solidFill>
              </a:rPr>
              <a:t>a</a:t>
            </a:r>
            <a:r>
              <a:rPr lang="en-US" sz="2800" i="1" dirty="0">
                <a:solidFill>
                  <a:srgbClr val="FF0000"/>
                </a:solidFill>
              </a:rPr>
              <a:t>ll rallied around a topic or learning objective</a:t>
            </a:r>
            <a:r>
              <a:rPr lang="en-US" sz="2800" i="1" dirty="0" smtClean="0">
                <a:solidFill>
                  <a:srgbClr val="FF0000"/>
                </a:solidFill>
              </a:rPr>
              <a:t>.</a:t>
            </a:r>
            <a:endParaRPr lang="en-US" sz="2800" i="1" dirty="0">
              <a:solidFill>
                <a:srgbClr val="FF0000"/>
              </a:solidFill>
            </a:endParaRPr>
          </a:p>
        </p:txBody>
      </p:sp>
    </p:spTree>
    <p:extLst>
      <p:ext uri="{BB962C8B-B14F-4D97-AF65-F5344CB8AC3E}">
        <p14:creationId xmlns:p14="http://schemas.microsoft.com/office/powerpoint/2010/main" val="4392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of each module</a:t>
            </a:r>
            <a:endParaRPr lang="en-US" dirty="0"/>
          </a:p>
        </p:txBody>
      </p:sp>
      <p:sp>
        <p:nvSpPr>
          <p:cNvPr id="3" name="Content Placeholder 2"/>
          <p:cNvSpPr>
            <a:spLocks noGrp="1"/>
          </p:cNvSpPr>
          <p:nvPr>
            <p:ph idx="1"/>
          </p:nvPr>
        </p:nvSpPr>
        <p:spPr/>
        <p:txBody>
          <a:bodyPr>
            <a:normAutofit/>
          </a:bodyPr>
          <a:lstStyle/>
          <a:p>
            <a:r>
              <a:rPr lang="en-US" sz="2800" b="1" dirty="0"/>
              <a:t>Time</a:t>
            </a:r>
            <a:r>
              <a:rPr lang="en-US" sz="2800" dirty="0"/>
              <a:t>: If you have a synchronous course, </a:t>
            </a:r>
            <a:r>
              <a:rPr lang="en-US" sz="2800" dirty="0">
                <a:solidFill>
                  <a:srgbClr val="FF0000"/>
                </a:solidFill>
              </a:rPr>
              <a:t>each module will</a:t>
            </a:r>
            <a:r>
              <a:rPr lang="en-US" sz="2800" dirty="0"/>
              <a:t> likely last </a:t>
            </a:r>
            <a:r>
              <a:rPr lang="en-US" sz="2800" dirty="0">
                <a:solidFill>
                  <a:srgbClr val="FF0000"/>
                </a:solidFill>
              </a:rPr>
              <a:t>the same amount of time</a:t>
            </a:r>
            <a:r>
              <a:rPr lang="en-US" sz="2800" dirty="0"/>
              <a:t> (</a:t>
            </a:r>
            <a:r>
              <a:rPr lang="en-US" sz="2800" dirty="0">
                <a:solidFill>
                  <a:srgbClr val="FF0000"/>
                </a:solidFill>
              </a:rPr>
              <a:t>often one week)</a:t>
            </a:r>
            <a:r>
              <a:rPr lang="en-US" sz="2800" dirty="0"/>
              <a:t>. It would be less than ideal for your students to have, for example, </a:t>
            </a:r>
            <a:r>
              <a:rPr lang="en-US" sz="2800" dirty="0">
                <a:solidFill>
                  <a:srgbClr val="FF0000"/>
                </a:solidFill>
              </a:rPr>
              <a:t>one module</a:t>
            </a:r>
            <a:r>
              <a:rPr lang="en-US" sz="2800" dirty="0"/>
              <a:t> that </a:t>
            </a:r>
            <a:r>
              <a:rPr lang="en-US" sz="2800" dirty="0">
                <a:solidFill>
                  <a:srgbClr val="FF0000"/>
                </a:solidFill>
              </a:rPr>
              <a:t>takes</a:t>
            </a:r>
            <a:r>
              <a:rPr lang="en-US" sz="2800" dirty="0"/>
              <a:t> them </a:t>
            </a:r>
            <a:r>
              <a:rPr lang="en-US" sz="2800" dirty="0">
                <a:solidFill>
                  <a:srgbClr val="FF0000"/>
                </a:solidFill>
              </a:rPr>
              <a:t>a day to complete </a:t>
            </a:r>
            <a:r>
              <a:rPr lang="en-US" sz="2800" dirty="0"/>
              <a:t>and </a:t>
            </a:r>
            <a:r>
              <a:rPr lang="en-US" sz="2800" dirty="0">
                <a:solidFill>
                  <a:srgbClr val="FF0000"/>
                </a:solidFill>
              </a:rPr>
              <a:t>another</a:t>
            </a:r>
            <a:r>
              <a:rPr lang="en-US" sz="2800" dirty="0"/>
              <a:t> that </a:t>
            </a:r>
            <a:r>
              <a:rPr lang="en-US" sz="2800" dirty="0">
                <a:solidFill>
                  <a:srgbClr val="FF0000"/>
                </a:solidFill>
              </a:rPr>
              <a:t>takes</a:t>
            </a:r>
            <a:r>
              <a:rPr lang="en-US" sz="2800" dirty="0"/>
              <a:t> them </a:t>
            </a:r>
            <a:r>
              <a:rPr lang="en-US" sz="2800" dirty="0">
                <a:solidFill>
                  <a:srgbClr val="FF0000"/>
                </a:solidFill>
              </a:rPr>
              <a:t>three weeks.</a:t>
            </a:r>
          </a:p>
        </p:txBody>
      </p:sp>
    </p:spTree>
    <p:extLst>
      <p:ext uri="{BB962C8B-B14F-4D97-AF65-F5344CB8AC3E}">
        <p14:creationId xmlns:p14="http://schemas.microsoft.com/office/powerpoint/2010/main" val="119928898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ธีมของ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96</TotalTime>
  <Words>690</Words>
  <Application>Microsoft Office PowerPoint</Application>
  <PresentationFormat>แบบจอกว้าง</PresentationFormat>
  <Paragraphs>53</Paragraphs>
  <Slides>21</Slides>
  <Notes>0</Notes>
  <HiddenSlides>0</HiddenSlides>
  <MMClips>0</MMClips>
  <ScaleCrop>false</ScaleCrop>
  <HeadingPairs>
    <vt:vector size="6" baseType="variant">
      <vt:variant>
        <vt:lpstr>ฟอนต์ที่ถูกใช้</vt:lpstr>
      </vt:variant>
      <vt:variant>
        <vt:i4>4</vt:i4>
      </vt:variant>
      <vt:variant>
        <vt:lpstr>ธีม</vt:lpstr>
      </vt:variant>
      <vt:variant>
        <vt:i4>1</vt:i4>
      </vt:variant>
      <vt:variant>
        <vt:lpstr>ชื่อเรื่องสไลด์</vt:lpstr>
      </vt:variant>
      <vt:variant>
        <vt:i4>21</vt:i4>
      </vt:variant>
    </vt:vector>
  </HeadingPairs>
  <TitlesOfParts>
    <vt:vector size="26" baseType="lpstr">
      <vt:lpstr>Arial</vt:lpstr>
      <vt:lpstr>Calibri</vt:lpstr>
      <vt:lpstr>Cordia New</vt:lpstr>
      <vt:lpstr>Gill Sans MT</vt:lpstr>
      <vt:lpstr>Gallery</vt:lpstr>
      <vt:lpstr>MODULAR SYSTEM PROGRAM</vt:lpstr>
      <vt:lpstr>What is a module?</vt:lpstr>
      <vt:lpstr>Module defined</vt:lpstr>
      <vt:lpstr>A module can be defined as a unit, chapter,  topic, or segment of instruction.</vt:lpstr>
      <vt:lpstr>Components of a module</vt:lpstr>
      <vt:lpstr>Components of a module</vt:lpstr>
      <vt:lpstr>Components of a module (cont.)</vt:lpstr>
      <vt:lpstr>Components of a module (cont.)</vt:lpstr>
      <vt:lpstr>Time of each module</vt:lpstr>
      <vt:lpstr>What is a 'credit'?</vt:lpstr>
      <vt:lpstr>How many credits is my course worth?</vt:lpstr>
      <vt:lpstr>How do modules work in university?</vt:lpstr>
      <vt:lpstr>What is it like to study a short course or module? </vt:lpstr>
      <vt:lpstr>How long is a module?</vt:lpstr>
      <vt:lpstr>MODULAR COURSE DESIGN</vt:lpstr>
      <vt:lpstr>MODULAR COURSE DESIGN</vt:lpstr>
      <vt:lpstr>MODULAR COURSE DESIGN</vt:lpstr>
      <vt:lpstr>MODULAR COURSE DESIGN</vt:lpstr>
      <vt:lpstr>MODULAR COURSE DESIGN</vt:lpstr>
      <vt:lpstr>MODULAR COURSE DESIGN</vt:lpstr>
      <vt:lpstr>Q &amp; 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ADMIN</cp:lastModifiedBy>
  <cp:revision>12</cp:revision>
  <dcterms:created xsi:type="dcterms:W3CDTF">2020-10-01T14:09:48Z</dcterms:created>
  <dcterms:modified xsi:type="dcterms:W3CDTF">2020-10-19T03:56:29Z</dcterms:modified>
</cp:coreProperties>
</file>